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4" r:id="rId3"/>
    <p:sldId id="286" r:id="rId4"/>
    <p:sldId id="287" r:id="rId5"/>
    <p:sldId id="288" r:id="rId6"/>
    <p:sldId id="289" r:id="rId7"/>
    <p:sldId id="267" r:id="rId8"/>
    <p:sldId id="290" r:id="rId9"/>
    <p:sldId id="266" r:id="rId10"/>
    <p:sldId id="268" r:id="rId11"/>
    <p:sldId id="262" r:id="rId12"/>
    <p:sldId id="263" r:id="rId13"/>
    <p:sldId id="273" r:id="rId14"/>
    <p:sldId id="272" r:id="rId15"/>
    <p:sldId id="269" r:id="rId16"/>
    <p:sldId id="283" r:id="rId17"/>
    <p:sldId id="277" r:id="rId18"/>
    <p:sldId id="274" r:id="rId19"/>
    <p:sldId id="275" r:id="rId20"/>
    <p:sldId id="278" r:id="rId21"/>
    <p:sldId id="276" r:id="rId22"/>
    <p:sldId id="292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1C03"/>
    <a:srgbClr val="C0D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"/>
          <a:stretch/>
        </p:blipFill>
        <p:spPr bwMode="auto">
          <a:xfrm>
            <a:off x="-197296" y="0"/>
            <a:ext cx="93412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1"/>
            <a:ext cx="8496944" cy="2331690"/>
          </a:xfrm>
        </p:spPr>
        <p:txBody>
          <a:bodyPr>
            <a:noAutofit/>
          </a:bodyPr>
          <a:lstStyle/>
          <a:p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S Yermak_D" pitchFamily="66" charset="-52"/>
              </a:rPr>
              <a:t>ВНЕШНЯЯ ПОЛИТИКА РОССИЙСКОГО ГОСУДАРСТВА </a:t>
            </a:r>
            <a:b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S Yermak_D" pitchFamily="66" charset="-52"/>
              </a:rPr>
            </a:b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S Yermak_D" pitchFamily="66" charset="-52"/>
              </a:rPr>
              <a:t>В ПЕРВОЙ ТРЕТИ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S Yermak_D" pitchFamily="66" charset="-52"/>
              </a:rPr>
              <a:t>XVI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S Yermak_D" pitchFamily="66" charset="-52"/>
              </a:rPr>
              <a:t> 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S Yermak_D" pitchFamily="66" charset="-52"/>
              </a:rPr>
              <a:t>ВЕКА</a:t>
            </a:r>
          </a:p>
        </p:txBody>
      </p:sp>
    </p:spTree>
    <p:extLst>
      <p:ext uri="{BB962C8B-B14F-4D97-AF65-F5344CB8AC3E}">
        <p14:creationId xmlns:p14="http://schemas.microsoft.com/office/powerpoint/2010/main" val="1359283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Yermak_D" pitchFamily="66" charset="-52"/>
              </a:rPr>
              <a:t>ЛИТВА И БАЛТИКА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8568952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1500 был заключён </a:t>
            </a:r>
            <a:r>
              <a:rPr lang="ru-RU" sz="2400" b="1" dirty="0" err="1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антимосковский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договор между Литвой и Ливонским орденом. Во время войны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1501—1503 гг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., в 1501 году орден был разгромлен русскими войсками в битве под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около Дерпта.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Союзники Ливонского ордена —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литовцы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 ганзейские купцы устроили торговую блокаду России, запретив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ввозить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неё необходимые товары.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Союзником </a:t>
            </a:r>
          </a:p>
          <a:p>
            <a:pPr marL="5029200"/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тала Дания – три договора. Только в 1514 г. было заключено новое взаимовыгодное соглашение России с Ганзейским союзом.</a:t>
            </a:r>
            <a:endParaRPr lang="ru-RU" sz="2400" b="1" dirty="0">
              <a:solidFill>
                <a:srgbClr val="3B1C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22" y="3482622"/>
            <a:ext cx="4949458" cy="3088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2080" y="6021288"/>
            <a:ext cx="3851920" cy="549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НОВГОРОД – УЧАСТНИК ГАНЗЕЙСКОГО СОЮЗА</a:t>
            </a:r>
          </a:p>
        </p:txBody>
      </p:sp>
    </p:spTree>
    <p:extLst>
      <p:ext uri="{BB962C8B-B14F-4D97-AF65-F5344CB8AC3E}">
        <p14:creationId xmlns:p14="http://schemas.microsoft.com/office/powerpoint/2010/main" val="32229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Yermak_D" pitchFamily="66" charset="-52"/>
              </a:rPr>
              <a:t>ЛИТВА И БАЛТИКА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Yermak_D" pitchFamily="66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826" y="1052736"/>
            <a:ext cx="856895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РУССКО-ЛИТОВСКАЯ ВОЙНА (1507-1508) </a:t>
            </a:r>
          </a:p>
          <a:p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1507 г. литовский сейм принял решение о начале войны с Россией. Литовские войска разорили черниговские и брянские земли; одновременно крымские татары совершили набег на южные русские земли. Однако в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Великом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княжестве</a:t>
            </a:r>
          </a:p>
          <a:p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Литовском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начался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мятеж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князей Глинских,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которые</a:t>
            </a:r>
            <a:endParaRPr lang="ru-RU" sz="2400" b="1" dirty="0">
              <a:solidFill>
                <a:srgbClr val="3B1C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4686349" y="3212976"/>
            <a:ext cx="4101177" cy="3370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3748" y="3212976"/>
            <a:ext cx="4464496" cy="3226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признали себя вассалами Василия III.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октябре 1508 г. был заключён мир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 Литва признавала все прежние завоевания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Ивана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III. Земли князей Глинских остались в составе Литвы, и им пришлось с имуществом переселиться в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Россию</a:t>
            </a:r>
            <a:endParaRPr lang="ru-RU" sz="2400" b="1" dirty="0">
              <a:solidFill>
                <a:srgbClr val="3B1C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43310" y="6021288"/>
            <a:ext cx="1944214" cy="570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ОСАДА ОРШИ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63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23" y="188640"/>
            <a:ext cx="8640960" cy="85010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Yermak_D" pitchFamily="66" charset="-52"/>
              </a:rPr>
              <a:t>ЛИТВА И БАЛТИКА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03710"/>
            <a:ext cx="8699992" cy="12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РУССКО-ЛИТОВСКАЯ ВОЙНА (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1512-1522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294670" y="1632707"/>
            <a:ext cx="3539613" cy="4992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448782"/>
            <a:ext cx="4896544" cy="5172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Поводом к новому военному столкновению России с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Литвой послужили арест сестры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Василия III, а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также заключение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антироссийского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литовско- крымского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договора. </a:t>
            </a:r>
          </a:p>
          <a:p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1513 г. войско под командованием Василия III пыталось взять Смоленск – город капитулировал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летом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1514 г.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1522 г. война закончилась перемирием, по которому Смоленск остался за Москвой и граница с Литвой была установлена по Днепру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6165304"/>
            <a:ext cx="2487332" cy="426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ОСАДА СМОЛЕНСКА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Yermak_D" pitchFamily="66" charset="-52"/>
              </a:rPr>
              <a:t>Российская дипломатия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Yermak_D" pitchFamily="66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196752"/>
            <a:ext cx="6192688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Ягеллоны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—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королевская династия, правившая в государствах Центральной Европы в XIV—XVI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веках, представители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династии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были: великими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князьями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литовскими, королями польскими,</a:t>
            </a:r>
            <a:endParaRPr lang="ru-RU" sz="2400" b="1" dirty="0">
              <a:solidFill>
                <a:srgbClr val="3B1C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енгерскими, хорватскими, чешскими.</a:t>
            </a:r>
            <a:endParaRPr lang="ru-RU" sz="2400" b="1" dirty="0">
              <a:solidFill>
                <a:srgbClr val="3B1C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2043" y1="30201" x2="22043" y2="30201"/>
                        <a14:foregroundMark x1="79973" y1="33445" x2="79973" y2="33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8" y="1196752"/>
            <a:ext cx="2217266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45" b="97686" l="2760" r="944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90133"/>
            <a:ext cx="2610524" cy="3353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293096"/>
            <a:ext cx="6120680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Габсбурги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—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одна из наиболее могущественных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династий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Европы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 протяжении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Средневековья и Нового времени. Представители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династии известны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как правители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Австрии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 императоры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Священной Римской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империи.</a:t>
            </a:r>
            <a:endParaRPr lang="ru-RU" sz="2400" b="1" dirty="0">
              <a:solidFill>
                <a:srgbClr val="3B1C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Двойная стрелка вверх/вниз 2"/>
          <p:cNvSpPr/>
          <p:nvPr/>
        </p:nvSpPr>
        <p:spPr>
          <a:xfrm>
            <a:off x="4117917" y="3390133"/>
            <a:ext cx="670108" cy="902963"/>
          </a:xfrm>
          <a:prstGeom prst="up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4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Yermak_D" pitchFamily="66" charset="-52"/>
              </a:rPr>
              <a:t>Российская дипломатия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196752"/>
            <a:ext cx="4608511" cy="54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1514 г.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Василий III принял в Москве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посла императора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Священной Римской империи Максимилиана I Георга </a:t>
            </a:r>
            <a:r>
              <a:rPr lang="ru-RU" sz="2400" b="1" dirty="0" err="1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Шнитцен-паумера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был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заключён договор о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«любви,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братстве и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дружбе»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Россия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 Священная Римская империя обязывались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оказывать друг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другу вооружённую помощь в случае войны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Сигизмундом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I. Василий III был готов помочь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Максимилиану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 вернуть земли Тевтонского ордена, отнятые Польшей.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9258"/>
            <a:ext cx="3805979" cy="5368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5877272"/>
            <a:ext cx="3805979" cy="714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ОБОРОТНАЯ СТОРОНА ЗОЛОТОЙ ПЕЧАТИ ВАСИЛИЯ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III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Yermak_D" pitchFamily="66" charset="-52"/>
              </a:rPr>
              <a:t>Российская дипломатия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"/>
          <a:stretch/>
        </p:blipFill>
        <p:spPr bwMode="auto">
          <a:xfrm>
            <a:off x="281854" y="2708920"/>
            <a:ext cx="4082324" cy="3972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96752"/>
            <a:ext cx="8568952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Однако при окончательном утверждении договора Максимилиан I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вычеркнул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из его текста обязательство Священной Римской империи начать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войну</a:t>
            </a:r>
            <a:r>
              <a:rPr lang="en-US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против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Сигизмунда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I,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предложил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Василию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III мирным путём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склонить</a:t>
            </a:r>
          </a:p>
          <a:p>
            <a:pPr marL="4217988"/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Сигизмунда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 к выполнению русских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требований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</a:p>
          <a:p>
            <a:pPr marL="4217988"/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Россия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нуждалась именно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военном союзе против Литвы,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 не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арбитра в российско-литовском споре. В итоге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переговоры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 союзе России и Священной Римской империи закончились провалом.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35996" y="6021288"/>
            <a:ext cx="4608004" cy="660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МАКСИМИЛИАН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ПРИНИМАЕТ ПОСЛОВ ВАСИЛИЯ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III.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ГРАВЮРА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XVI в.</a:t>
            </a:r>
          </a:p>
        </p:txBody>
      </p:sp>
    </p:spTree>
    <p:extLst>
      <p:ext uri="{BB962C8B-B14F-4D97-AF65-F5344CB8AC3E}">
        <p14:creationId xmlns:p14="http://schemas.microsoft.com/office/powerpoint/2010/main" val="27702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710" y="0"/>
            <a:ext cx="8640960" cy="85010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Yermak_D" pitchFamily="66" charset="-52"/>
              </a:rPr>
              <a:t>Российская дипломатия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862494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отношении более далеких стран правительство Василия III вело по возможности дружественную политику. Василий III вел переговоры с Пруссией, приглашая ее к союзу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против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85351"/>
            <a:ext cx="3296354" cy="4263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18966" y="6021288"/>
            <a:ext cx="2857500" cy="527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СУЛТАН БАБУР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276872"/>
            <a:ext cx="4968552" cy="4271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Литвы и Ливонии. Василий III принимал также послов Дании, </a:t>
            </a:r>
          </a:p>
          <a:p>
            <a:pPr algn="r"/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Швеции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Турции, обсуждал с папой римским возможность унии и войны против Турции. В конце 1520-х начались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дипломатические отношения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Московии с Францией; в 1533 прибыло посольство от индусского государя, султана </a:t>
            </a:r>
            <a:r>
              <a:rPr lang="ru-RU" sz="2400" b="1" dirty="0" err="1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Бабура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Торговые отношения связывали Москву с ганзейскими городами, Италией, Австрией.</a:t>
            </a:r>
            <a:endParaRPr lang="ru-RU" sz="2400" b="1" dirty="0" smtClean="0">
              <a:solidFill>
                <a:srgbClr val="3B1C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3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Yermak_D" pitchFamily="66" charset="-52"/>
              </a:rPr>
              <a:t>НА ЮГО-ВОСТОЧНЫХ ГРАНИЦАХ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Yermak_D" pitchFamily="66" charset="-5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2" y="3280781"/>
            <a:ext cx="5342270" cy="3291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052737"/>
            <a:ext cx="5724128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начале XV в. из-за накопившихся внутренних проблем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произошёл распад Золотой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Орды. Из неё выделились Сибирское,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Казанское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Крымское, Астраханское ханства, Ногайская Орда.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Территории, оставшиеся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составе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"/>
          <a:stretch/>
        </p:blipFill>
        <p:spPr bwMode="auto">
          <a:xfrm>
            <a:off x="5868144" y="1150792"/>
            <a:ext cx="2952328" cy="2831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4077072"/>
            <a:ext cx="3419872" cy="2495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Золотой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Орды, получили название Большой Орды.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междуречье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Волги и Дона. Её правителями стали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потомки хана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Ахмата.</a:t>
            </a:r>
          </a:p>
        </p:txBody>
      </p:sp>
    </p:spTree>
    <p:extLst>
      <p:ext uri="{BB962C8B-B14F-4D97-AF65-F5344CB8AC3E}">
        <p14:creationId xmlns:p14="http://schemas.microsoft.com/office/powerpoint/2010/main" val="4605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Yermak_D" pitchFamily="66" charset="-52"/>
              </a:rPr>
              <a:t>НА ЮГО-ВОСТОЧНЫХ ГРАНИЦАХ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Yermak_D" pitchFamily="66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1196752"/>
            <a:ext cx="4320480" cy="5410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После Стояния на Угре Иван III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заключил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союз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 правителем Крымского ханства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Менгли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-</a:t>
            </a:r>
          </a:p>
          <a:p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Гиреем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который в 1502 г. разгромил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Большую Орду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Также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были установлены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дипломатические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отношения России с Османской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империей, вассалом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которой стал </a:t>
            </a:r>
            <a:r>
              <a:rPr lang="ru-RU" sz="2400" b="1" dirty="0" err="1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Менгли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-Гирей. В Москве</a:t>
            </a:r>
          </a:p>
          <a:p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появились «гости заморские», привёзшие с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собой товары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 Востока — шёлковые и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хлопчатобумажные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ткани, краски, пряности.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0722" y="1196752"/>
            <a:ext cx="4115225" cy="5410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8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Yermak_D" pitchFamily="66" charset="-52"/>
              </a:rPr>
              <a:t>НА ЮГО-ВОСТОЧНЫХ ГРАНИЦАХ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Yermak_D" pitchFamily="66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8568952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После похода на Казань в 1487 г. Иван III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поставил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во главе ханства Мухаммед-</a:t>
            </a:r>
            <a:r>
              <a:rPr lang="ru-RU" sz="2400" b="1" dirty="0" err="1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Эмина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Государь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всея Руси также держал у себя на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службе татарских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«царевичей»,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он получали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целые области (например, </a:t>
            </a:r>
            <a:r>
              <a:rPr lang="ru-RU" sz="2400" b="1" dirty="0" err="1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Касимовское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«царство»), где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расселялись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со своим двором.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Казанское ханство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оставалось</a:t>
            </a:r>
            <a:endParaRPr lang="ru-RU" sz="2400" b="1" dirty="0">
              <a:solidFill>
                <a:srgbClr val="3B1C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"/>
          <a:stretch/>
        </p:blipFill>
        <p:spPr bwMode="auto">
          <a:xfrm>
            <a:off x="4041058" y="3001755"/>
            <a:ext cx="4808054" cy="3602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924944"/>
            <a:ext cx="3672408" cy="3679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вассалом Москвы до смерти Ивана III.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В 1521 г. впервые за много лет крымский хан Мухаммед-Гирей прорвался с войском к Москве и взял огромный полон.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Всего же в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½ XVI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в. было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83 набега татар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 русские земли.  </a:t>
            </a:r>
          </a:p>
        </p:txBody>
      </p:sp>
    </p:spTree>
    <p:extLst>
      <p:ext uri="{BB962C8B-B14F-4D97-AF65-F5344CB8AC3E}">
        <p14:creationId xmlns:p14="http://schemas.microsoft.com/office/powerpoint/2010/main" val="23216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1224" y="5582191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5000"/>
            <a:ext cx="3946681" cy="497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4" y="1340768"/>
            <a:ext cx="421812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27051"/>
            <a:ext cx="36565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Василий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Yermak_D" pitchFamily="66" charset="-52"/>
              </a:rPr>
              <a:t>НА ЮГО-ВОСТОЧНЫХ ГРАНИЦАХ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Yermak_D" pitchFamily="66" charset="-5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"/>
          <a:stretch/>
        </p:blipFill>
        <p:spPr bwMode="auto">
          <a:xfrm>
            <a:off x="3184232" y="3068960"/>
            <a:ext cx="5673962" cy="3528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24744"/>
            <a:ext cx="856895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Российскому правительству пришлось спешно укреплять оборону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южных рубежей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государства.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Были построены каменные крепости в Туле,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Коломне, Зарайске – в районе «дикого поля».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Каждый год весной по берегу Оки размещались полки. В 1523 г. на Волге была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заложена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068960"/>
            <a:ext cx="2736304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крепость Васильсурск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Суре, который должен был стать новым надёжным местом торга с казанскими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татарами. </a:t>
            </a:r>
            <a:endParaRPr lang="ru-RU" sz="2400" b="1" dirty="0">
              <a:solidFill>
                <a:srgbClr val="3B1C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6165304"/>
            <a:ext cx="5472608" cy="516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ТУЛЬСКИЙ КРЕМЛЬ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8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Yermak_D" pitchFamily="66" charset="-52"/>
              </a:rPr>
              <a:t>НА ЮГО-ВОСТОЧНЫХ ГРАНИЦАХ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Yermak_D" pitchFamily="66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075710"/>
            <a:ext cx="4248472" cy="5521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Крымские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 татарские татары наводили страх жителям южных и восточных окраин русского государства.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 если нападавшие умудрялись обойти границу, то они направлялись в центр, и даже угрожали Москве. Василий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III посылал ханам подарки, чтобы добиться мира с Крымом. Но вместе с тем, не забывал вывести войско на берег реки Оки, чтобы защититься от не прошеного гостя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  <a:endParaRPr lang="ru-RU" sz="2400" b="1" dirty="0">
              <a:solidFill>
                <a:srgbClr val="3B1C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"/>
          <a:stretch/>
        </p:blipFill>
        <p:spPr bwMode="auto">
          <a:xfrm>
            <a:off x="189876" y="1166151"/>
            <a:ext cx="4172467" cy="5431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4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17" y="50501"/>
            <a:ext cx="864096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Yermak_D" pitchFamily="66" charset="-52"/>
              </a:rPr>
              <a:t>ПОДВЕДЕМ ИТОГИ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Yermak_D" pitchFamily="66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09438"/>
            <a:ext cx="8568952" cy="195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борьба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 Великим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княжеством Литовским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 западнорусские земли, </a:t>
            </a:r>
            <a:endParaRPr lang="ru-RU" sz="2400" b="1" dirty="0" smtClean="0">
              <a:solidFill>
                <a:srgbClr val="3B1C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получение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выхода к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Балтийскому морю,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подчинение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остатков Золотой Орды — татарских ханств на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южных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 восточных границах. </a:t>
            </a:r>
            <a:endParaRPr lang="ru-RU" sz="2400" b="1" dirty="0" smtClean="0">
              <a:solidFill>
                <a:srgbClr val="3B1C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7" y="1172719"/>
            <a:ext cx="2736304" cy="3536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1840" y="1196751"/>
            <a:ext cx="5688632" cy="3512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Войны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 Литвой закончились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присоединением к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Москве черниговских и новгород-северских земель. На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юго-восточных рубежах.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Российское государство вело тяжёлую борьбу с Крымским и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Казанским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ханствами. С образованием единого Российского государства определились его основные внешнеполитические задачи: </a:t>
            </a:r>
          </a:p>
        </p:txBody>
      </p:sp>
    </p:spTree>
    <p:extLst>
      <p:ext uri="{BB962C8B-B14F-4D97-AF65-F5344CB8AC3E}">
        <p14:creationId xmlns:p14="http://schemas.microsoft.com/office/powerpoint/2010/main" val="33529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17" y="50501"/>
            <a:ext cx="864096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Yermak_D" pitchFamily="66" charset="-52"/>
              </a:rPr>
              <a:t>Домашнее задание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Yermak_D" pitchFamily="66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09438"/>
            <a:ext cx="8568952" cy="195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rgbClr val="3B1C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988840"/>
            <a:ext cx="4536504" cy="3512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</a:t>
            </a:r>
            <a:r>
              <a:rPr lang="ru-RU" sz="36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 Параграф 5</a:t>
            </a:r>
          </a:p>
          <a:p>
            <a:r>
              <a:rPr lang="ru-RU" sz="36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Пункт 3 прочитать  и ответить на вопросы</a:t>
            </a:r>
          </a:p>
          <a:p>
            <a:r>
              <a:rPr lang="ru-RU" sz="36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№ 3</a:t>
            </a:r>
            <a:r>
              <a:rPr lang="ru-RU" sz="36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ru-RU" sz="36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 на стр</a:t>
            </a:r>
            <a:r>
              <a:rPr lang="ru-RU" sz="36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40</a:t>
            </a:r>
          </a:p>
          <a:p>
            <a:r>
              <a:rPr lang="ru-RU" sz="36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письменно</a:t>
            </a:r>
            <a:endParaRPr lang="ru-RU" sz="3600" b="1" dirty="0">
              <a:solidFill>
                <a:srgbClr val="3B1C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ru-RU" sz="36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2) Работаем с картой на стр. 36 и выполняем задание</a:t>
            </a:r>
          </a:p>
          <a:p>
            <a:r>
              <a:rPr lang="ru-RU" sz="36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рубрике на стр.40</a:t>
            </a:r>
            <a:endParaRPr lang="ru-RU" sz="3600" b="1" dirty="0">
              <a:solidFill>
                <a:srgbClr val="3B1C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" y="764704"/>
            <a:ext cx="426755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2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0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государством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первой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трети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века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8827" y="1340768"/>
            <a:ext cx="3863214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Великий князь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Государь всея Руси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1340768"/>
            <a:ext cx="302433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Митрополит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Церковный собор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924944"/>
            <a:ext cx="162018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924944"/>
            <a:ext cx="18002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2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2924944"/>
            <a:ext cx="18002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Казна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3519" y="2924944"/>
            <a:ext cx="194421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Дворцы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4077072"/>
            <a:ext cx="194421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5936" y="5085184"/>
            <a:ext cx="4968551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Местное управление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аместники, волостели и др.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547664" y="2182718"/>
            <a:ext cx="648072" cy="609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095836" y="2182718"/>
            <a:ext cx="0" cy="609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608004" y="2253388"/>
            <a:ext cx="0" cy="538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932041" y="2109109"/>
            <a:ext cx="1944215" cy="609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308304" y="3755941"/>
            <a:ext cx="0" cy="321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164288" y="4908069"/>
            <a:ext cx="0" cy="177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8097" y="4432609"/>
            <a:ext cx="2748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Вставьте пропущенные слова и дайте им определение.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7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Составьте схему местного управления России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первой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трети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века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87808" y="1708194"/>
            <a:ext cx="216024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3792" y="2826514"/>
            <a:ext cx="244827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3792" y="4041410"/>
            <a:ext cx="244827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3792" y="5248364"/>
            <a:ext cx="244827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031940" y="2231414"/>
            <a:ext cx="324036" cy="595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995936" y="3349734"/>
            <a:ext cx="360040" cy="691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959932" y="4564630"/>
            <a:ext cx="396044" cy="683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3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Составьте схему местного управления России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первой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трети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века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87808" y="1708194"/>
            <a:ext cx="216024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Россия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3792" y="2826514"/>
            <a:ext cx="244827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Уезды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3792" y="4041410"/>
            <a:ext cx="244827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Станы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3792" y="5248364"/>
            <a:ext cx="244827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Волости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031940" y="2231414"/>
            <a:ext cx="324036" cy="595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995936" y="3349734"/>
            <a:ext cx="360040" cy="691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959932" y="4564630"/>
            <a:ext cx="396044" cy="683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9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8864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Вспомним!!!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896526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Василии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 присоединением городов П……., С…….. и Р………  завершилось объединение земель Северо-Восточной и Северо-Западной Руси вокруг Москвы.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Главной задачей государя стало превращение самостоятельных земель в единое Российское государство.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Были созданы первые общегосударственные учреждения, появилось единое войско – ………….., система связи - ……… служба.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Страна была разделена на …………, во главе которых были поставлены Московские наместники.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3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64096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Yermak_D" pitchFamily="66" charset="-52"/>
              </a:rPr>
              <a:t>ЗАДАЧИ ВНЕШНЕЙ ПОЛИТИКИ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Yermak_D" pitchFamily="66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981134"/>
            <a:ext cx="4608512" cy="5355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1. ЗАПАДНОЕ: </a:t>
            </a:r>
          </a:p>
          <a:p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Возвращение западно-русских земель (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моленск) и создание действенного </a:t>
            </a:r>
            <a:r>
              <a:rPr lang="ru-RU" sz="2400" b="1" dirty="0" err="1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антилитовского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союза.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2. ЮЖНОЕ: </a:t>
            </a:r>
          </a:p>
          <a:p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Поддержка дружеских связей</a:t>
            </a:r>
          </a:p>
          <a:p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 Крымом для предотвращения набегов. Укрепление обороны южных границ.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3. ВОСТОЧНОЕ:</a:t>
            </a:r>
          </a:p>
          <a:p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Подчинение Москве Казани</a:t>
            </a:r>
          </a:p>
          <a:p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для предотвращения набегов</a:t>
            </a:r>
          </a:p>
          <a:p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 безопасной торговли</a:t>
            </a:r>
          </a:p>
          <a:p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 Востоком.</a:t>
            </a:r>
            <a:endParaRPr lang="ru-RU" sz="2400" b="1" dirty="0">
              <a:solidFill>
                <a:srgbClr val="3B1C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79513" y="981134"/>
            <a:ext cx="4104456" cy="5595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3" y="6021288"/>
            <a:ext cx="4019588" cy="570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СМОЛЕНСКАЯ КРЕПОСТЬ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Задание! В ходе изучения нового материала заполните таблицу внешней политики Российского государства в первой трети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Западе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373757"/>
              </p:ext>
            </p:extLst>
          </p:nvPr>
        </p:nvGraphicFramePr>
        <p:xfrm>
          <a:off x="179512" y="1484784"/>
          <a:ext cx="8784976" cy="48132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4700"/>
                <a:gridCol w="2952933"/>
                <a:gridCol w="3617343"/>
              </a:tblGrid>
              <a:tr h="56809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СОБЫТИЕ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809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1500-1503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8095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Заключён мир: Литва признавала все прежние завоевания Ивана III.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561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Договор о «любви, братстве и дружбе»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между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Россией и Священной Римской империей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809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1512-1522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582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56" y="41354"/>
            <a:ext cx="8640960" cy="85010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Yermak_D" pitchFamily="66" charset="-52"/>
              </a:rPr>
              <a:t>ЛИТВА И БАЛТИКА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8712968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Литовское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княжество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продолжало претендовать на лидирующее положение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1/3 XVI века в борьбе за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западнорусские земли.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Но в результате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победы в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русско-литовской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войне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1500—1503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гг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Литва потеряла около часть </a:t>
            </a:r>
            <a:r>
              <a:rPr lang="ru-RU" sz="2400" b="1" dirty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своей территории</a:t>
            </a:r>
            <a:r>
              <a:rPr lang="ru-RU" sz="2400" b="1" dirty="0" smtClean="0">
                <a:solidFill>
                  <a:srgbClr val="3B1C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России отошли города Чернигов, Брянск, Гомель, Новгород-Северский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(КАРТА стр. 36)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30792" y="3141406"/>
            <a:ext cx="8733696" cy="3527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2080" y="6165304"/>
            <a:ext cx="3672407" cy="426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ПОХОД МОСКВИТЯН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XVI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ВЕК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1312</Words>
  <Application>Microsoft Office PowerPoint</Application>
  <PresentationFormat>Экран (4:3)</PresentationFormat>
  <Paragraphs>119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ВНЕШНЯЯ ПОЛИТИКА РОССИЙСКОГО ГОСУДАРСТВА  В ПЕРВОЙ ТРЕТИ XVI 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ВНЕШНЕЙ ПОЛИТИКИ</vt:lpstr>
      <vt:lpstr>Задание! В ходе изучения нового материала заполните таблицу внешней политики Российского государства в первой трети XVI века  на Западе</vt:lpstr>
      <vt:lpstr>ЛИТВА И БАЛТИКА</vt:lpstr>
      <vt:lpstr>ЛИТВА И БАЛТИКА</vt:lpstr>
      <vt:lpstr>ЛИТВА И БАЛТИКА</vt:lpstr>
      <vt:lpstr>ЛИТВА И БАЛТИКА</vt:lpstr>
      <vt:lpstr>Российская дипломатия</vt:lpstr>
      <vt:lpstr>Российская дипломатия</vt:lpstr>
      <vt:lpstr>Российская дипломатия</vt:lpstr>
      <vt:lpstr>Российская дипломатия</vt:lpstr>
      <vt:lpstr>НА ЮГО-ВОСТОЧНЫХ ГРАНИЦАХ</vt:lpstr>
      <vt:lpstr>НА ЮГО-ВОСТОЧНЫХ ГРАНИЦАХ</vt:lpstr>
      <vt:lpstr>НА ЮГО-ВОСТОЧНЫХ ГРАНИЦАХ</vt:lpstr>
      <vt:lpstr>НА ЮГО-ВОСТОЧНЫХ ГРАНИЦАХ</vt:lpstr>
      <vt:lpstr>НА ЮГО-ВОСТОЧНЫХ ГРАНИЦАХ</vt:lpstr>
      <vt:lpstr>ПОДВЕДЕМ ИТОГИ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Olga A</cp:lastModifiedBy>
  <cp:revision>42</cp:revision>
  <dcterms:created xsi:type="dcterms:W3CDTF">2016-05-25T01:48:04Z</dcterms:created>
  <dcterms:modified xsi:type="dcterms:W3CDTF">2021-02-28T11:47:03Z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3628860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