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D7E35FA-DDBF-4F0D-950E-145EB90EED48}">
          <p14:sldIdLst>
            <p14:sldId id="256"/>
            <p14:sldId id="257"/>
            <p14:sldId id="270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2574" autoAdjust="0"/>
    <p:restoredTop sz="94660"/>
  </p:normalViewPr>
  <p:slideViewPr>
    <p:cSldViewPr>
      <p:cViewPr>
        <p:scale>
          <a:sx n="70" d="100"/>
          <a:sy n="70" d="100"/>
        </p:scale>
        <p:origin x="-150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231B7-4065-4000-A6C2-00C6912712F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F487-E5E7-4CD7-B83D-1698E901B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0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F487-E5E7-4CD7-B83D-1698E901B7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9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765E-B7E7-4F59-ADD4-C27140A5788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97255-C4EE-4FC9-91FC-08165300390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765E-B7E7-4F59-ADD4-C27140A5788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255-C4EE-4FC9-91FC-08165300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765E-B7E7-4F59-ADD4-C27140A5788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255-C4EE-4FC9-91FC-08165300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BF765E-B7E7-4F59-ADD4-C27140A5788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D97255-C4EE-4FC9-91FC-08165300390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765E-B7E7-4F59-ADD4-C27140A5788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255-C4EE-4FC9-91FC-0816530039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765E-B7E7-4F59-ADD4-C27140A5788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255-C4EE-4FC9-91FC-0816530039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255-C4EE-4FC9-91FC-0816530039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765E-B7E7-4F59-ADD4-C27140A5788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765E-B7E7-4F59-ADD4-C27140A5788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255-C4EE-4FC9-91FC-0816530039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765E-B7E7-4F59-ADD4-C27140A5788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255-C4EE-4FC9-91FC-08165300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BF765E-B7E7-4F59-ADD4-C27140A5788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D97255-C4EE-4FC9-91FC-0816530039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765E-B7E7-4F59-ADD4-C27140A5788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97255-C4EE-4FC9-91FC-0816530039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BF765E-B7E7-4F59-ADD4-C27140A5788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D97255-C4EE-4FC9-91FC-08165300390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077072"/>
            <a:ext cx="6800800" cy="769640"/>
          </a:xfrm>
        </p:spPr>
        <p:txBody>
          <a:bodyPr/>
          <a:lstStyle/>
          <a:p>
            <a:r>
              <a:rPr lang="ru-RU" sz="5400" dirty="0" smtClean="0"/>
              <a:t>Новгород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7281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Достопримечательности </a:t>
            </a:r>
            <a:r>
              <a:rPr lang="ru-RU" b="1" dirty="0" smtClean="0">
                <a:solidFill>
                  <a:srgbClr val="FFFF00"/>
                </a:solidFill>
              </a:rPr>
              <a:t>древнерусского </a:t>
            </a:r>
            <a:r>
              <a:rPr lang="ru-RU" b="1" dirty="0" smtClean="0">
                <a:solidFill>
                  <a:srgbClr val="FFFF00"/>
                </a:solidFill>
              </a:rPr>
              <a:t>города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\Desktop\213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42188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Дом\Desktop\DSC_4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429000"/>
            <a:ext cx="4425779" cy="32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Дом\Desktop\dsc_2716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00" y="204738"/>
            <a:ext cx="4091798" cy="30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Дом\Desktop\DSC_43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00" y="3399525"/>
            <a:ext cx="4091798" cy="32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3888432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Грандиозный монумент в форме колокола на гранитном основании установлен на территории Кремля в </a:t>
            </a:r>
            <a:r>
              <a:rPr lang="ru-RU" sz="2400" b="1" dirty="0" smtClean="0">
                <a:solidFill>
                  <a:srgbClr val="FFFF00"/>
                </a:solidFill>
              </a:rPr>
              <a:t>1862 </a:t>
            </a:r>
            <a:r>
              <a:rPr lang="ru-RU" sz="2400" b="1" dirty="0">
                <a:solidFill>
                  <a:srgbClr val="FFFF00"/>
                </a:solidFill>
              </a:rPr>
              <a:t>г. по указу императора Александра II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r>
              <a:rPr lang="ru-RU" sz="2400" b="1" dirty="0">
                <a:solidFill>
                  <a:srgbClr val="FFFF00"/>
                </a:solidFill>
              </a:rPr>
              <a:t> Наверху расположен шар державы, увенчанный фигурами ангела и коленопреклоненной женщины, что символизирует главенство самодержавной государственности и православия.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666666"/>
                </a:solidFill>
                <a:effectLst/>
                <a:latin typeface="Merriweather"/>
              </a:rPr>
              <a:t/>
            </a:r>
            <a:br>
              <a:rPr lang="ru-RU" dirty="0">
                <a:solidFill>
                  <a:srgbClr val="666666"/>
                </a:solidFill>
                <a:effectLst/>
                <a:latin typeface="Merriweather"/>
              </a:rPr>
            </a:br>
            <a:r>
              <a:rPr lang="ru-RU" b="1" i="1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Памятник «Тысячелетие </a:t>
            </a:r>
            <a:r>
              <a:rPr lang="ru-RU" b="1" i="1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России</a:t>
            </a:r>
            <a:r>
              <a:rPr lang="ru-RU" b="1" i="1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»</a:t>
            </a:r>
            <a:endParaRPr lang="ru-RU" b="1" i="1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12291" name="Picture 3" descr="C:\Users\Дом\Desktop\6767185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77" y="908720"/>
            <a:ext cx="444368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ом\Desktop\10836786616743011_91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48072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</a:rPr>
              <a:t>Белокаменное сооружение с занимательным названием возведено в 1673 г. и представляет собой столп, оснащенный часами с четырьмя циферблатами, сориентированными по сторонам света, и небольшим колоколом, отбивающим время.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</a:rPr>
              <a:t>Деревянное </a:t>
            </a:r>
            <a:r>
              <a:rPr lang="ru-RU" sz="2000" b="1" dirty="0" err="1">
                <a:solidFill>
                  <a:srgbClr val="FFFF00"/>
                </a:solidFill>
              </a:rPr>
              <a:t>навершие</a:t>
            </a:r>
            <a:r>
              <a:rPr lang="ru-RU" sz="2000" b="1" dirty="0">
                <a:solidFill>
                  <a:srgbClr val="FFFF00"/>
                </a:solidFill>
              </a:rPr>
              <a:t> часовой башни, утраченное в годы войны, восстановлено в 80-е гг. ХХ в. согласно старинным изображениям, на которых луковичная маковка опирается на глухой барабан и завершается рядами кокошников.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i="1" dirty="0" err="1">
                <a:solidFill>
                  <a:schemeClr val="tx1"/>
                </a:solidFill>
                <a:effectLst/>
              </a:rPr>
              <a:t>Часозвоня</a:t>
            </a:r>
            <a:r>
              <a:rPr lang="ru-RU" b="1" i="1" dirty="0">
                <a:solidFill>
                  <a:schemeClr val="tx1"/>
                </a:solidFill>
                <a:effectLst/>
              </a:rPr>
              <a:t/>
            </a:r>
            <a:br>
              <a:rPr lang="ru-RU" b="1" i="1" dirty="0">
                <a:solidFill>
                  <a:schemeClr val="tx1"/>
                </a:solidFill>
                <a:effectLst/>
              </a:rPr>
            </a:b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Дом\Desktop\novgorod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79768"/>
            <a:ext cx="5269059" cy="33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ом\Desktop\calend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3976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848872" cy="523528"/>
          </a:xfrm>
        </p:spPr>
        <p:txBody>
          <a:bodyPr>
            <a:noAutofit/>
          </a:bodyPr>
          <a:lstStyle/>
          <a:p>
            <a:pPr algn="ctr"/>
            <a:r>
              <a:rPr lang="ru-RU" sz="4000" b="0" i="1" dirty="0" smtClean="0">
                <a:solidFill>
                  <a:schemeClr val="tx1">
                    <a:lumMod val="95000"/>
                  </a:schemeClr>
                </a:solidFill>
              </a:rPr>
              <a:t>Немного истории Новгорода </a:t>
            </a:r>
            <a:endParaRPr lang="ru-RU" sz="4000" b="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8496944" cy="14401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Великий Новгород — один из древнейших и известнейших городов России — место призвания летописного Рюрика и зарождения российской государственности. В Средние века — один из центров Киевской Руси, в </a:t>
            </a:r>
            <a:r>
              <a:rPr lang="ru-RU" sz="2400" b="1" dirty="0" smtClean="0">
                <a:solidFill>
                  <a:srgbClr val="FFC000"/>
                </a:solidFill>
              </a:rPr>
              <a:t>XII—XV </a:t>
            </a:r>
            <a:r>
              <a:rPr lang="ru-RU" sz="2400" b="1" dirty="0">
                <a:solidFill>
                  <a:srgbClr val="FFC000"/>
                </a:solidFill>
              </a:rPr>
              <a:t>веках столица Новгородской республики, а затем центр Новгородской земли в составе Русского царства.</a:t>
            </a:r>
          </a:p>
        </p:txBody>
      </p:sp>
    </p:spTree>
    <p:extLst>
      <p:ext uri="{BB962C8B-B14F-4D97-AF65-F5344CB8AC3E}">
        <p14:creationId xmlns:p14="http://schemas.microsoft.com/office/powerpoint/2010/main" val="24909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r="310"/>
          <a:stretch>
            <a:fillRect/>
          </a:stretch>
        </p:blipFill>
        <p:spPr bwMode="auto">
          <a:xfrm>
            <a:off x="457200" y="457200"/>
            <a:ext cx="807524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63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82832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5 достопримечательностей Новгорода</a:t>
            </a:r>
            <a:endParaRPr lang="ru-RU" sz="3600" b="1" dirty="0"/>
          </a:p>
        </p:txBody>
      </p:sp>
      <p:pic>
        <p:nvPicPr>
          <p:cNvPr id="4099" name="Picture 3" descr="C:\Users\Дом\Desktop\Sli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52928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764704"/>
            <a:ext cx="8445624" cy="23042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C000"/>
                </a:solidFill>
                <a:latin typeface="Constantia" pitchFamily="18" charset="0"/>
              </a:rPr>
              <a:t>Величественный </a:t>
            </a:r>
            <a:r>
              <a:rPr lang="ru-RU" sz="2400" b="1" dirty="0" err="1">
                <a:solidFill>
                  <a:srgbClr val="FFC000"/>
                </a:solidFill>
                <a:latin typeface="Constantia" pitchFamily="18" charset="0"/>
              </a:rPr>
              <a:t>шестикупольный</a:t>
            </a:r>
            <a:r>
              <a:rPr lang="ru-RU" sz="2400" b="1" dirty="0">
                <a:solidFill>
                  <a:srgbClr val="FFC000"/>
                </a:solidFill>
                <a:latin typeface="Constantia" pitchFamily="18" charset="0"/>
              </a:rPr>
              <a:t> собор является древнейшей церковью России. Возведенный в 1045—1050 гг. как княжеский храм, он поражает воображение масштабной соразмерностью, сочетающей византийскую монументальность с гармоничной пластикой древнерусского каменного зодчества.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  <a:latin typeface="Merriweather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/>
                <a:latin typeface="Merriweather"/>
              </a:rPr>
            </a:br>
            <a:r>
              <a:rPr lang="ru-RU" b="1" dirty="0">
                <a:solidFill>
                  <a:schemeClr val="bg1"/>
                </a:solidFill>
                <a:effectLst/>
                <a:latin typeface="Merriweather"/>
              </a:rPr>
              <a:t/>
            </a:r>
            <a:br>
              <a:rPr lang="ru-RU" b="1" dirty="0">
                <a:solidFill>
                  <a:schemeClr val="bg1"/>
                </a:solidFill>
                <a:effectLst/>
                <a:latin typeface="Merriweather"/>
              </a:rPr>
            </a:br>
            <a:r>
              <a:rPr lang="ru-RU" b="1" dirty="0" smtClean="0">
                <a:solidFill>
                  <a:schemeClr val="bg1"/>
                </a:solidFill>
                <a:effectLst/>
                <a:latin typeface="Merriweather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/>
                <a:latin typeface="Merriweather"/>
              </a:rPr>
            </a:br>
            <a:r>
              <a:rPr lang="ru-RU" b="1" i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Софийский </a:t>
            </a:r>
            <a:r>
              <a:rPr lang="ru-RU" b="1" i="1" dirty="0">
                <a:solidFill>
                  <a:schemeClr val="tx1">
                    <a:lumMod val="95000"/>
                  </a:schemeClr>
                </a:solidFill>
                <a:effectLst/>
              </a:rPr>
              <a:t>собор</a:t>
            </a:r>
            <a:r>
              <a:rPr lang="ru-RU" i="1" dirty="0">
                <a:solidFill>
                  <a:schemeClr val="tx1">
                    <a:lumMod val="95000"/>
                  </a:schemeClr>
                </a:solidFill>
                <a:effectLst/>
              </a:rPr>
              <a:t/>
            </a:r>
            <a:br>
              <a:rPr lang="ru-RU" i="1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endParaRPr lang="ru-RU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122" name="Picture 2" descr="C:\Users\Дом\Desktop\EEZfLCRW4AEfV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64925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05_8BeZdZ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5" cy="622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8507288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C000"/>
                </a:solidFill>
              </a:rPr>
              <a:t>Могучая крепость в сердце города имеет давнюю историю. Первые упоминания о деревянном детинце относятся к 1044 г. К 1116 г. он был заменен каменным кремлем современных масштабов, ставшим в XV в. военно-оборонительным и религиозно-административным ядром Новгорода.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666666"/>
                </a:solidFill>
                <a:effectLst/>
                <a:latin typeface="Merriweather"/>
              </a:rPr>
              <a:t/>
            </a:r>
            <a:br>
              <a:rPr lang="ru-RU" dirty="0">
                <a:solidFill>
                  <a:srgbClr val="666666"/>
                </a:solidFill>
                <a:effectLst/>
                <a:latin typeface="Merriweather"/>
              </a:rPr>
            </a:br>
            <a:r>
              <a:rPr lang="ru-RU" b="1" i="1" dirty="0">
                <a:solidFill>
                  <a:schemeClr val="tx1"/>
                </a:solidFill>
                <a:effectLst/>
                <a:latin typeface="+mn-lt"/>
              </a:rPr>
              <a:t>Кремль</a:t>
            </a:r>
            <a:endParaRPr lang="ru-RU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4" name="Picture 2" descr="C:\Users\Дом\Desktop\sd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3" b="5113"/>
          <a:stretch/>
        </p:blipFill>
        <p:spPr bwMode="auto">
          <a:xfrm>
            <a:off x="1115616" y="2564904"/>
            <a:ext cx="683353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2352" y="812447"/>
            <a:ext cx="857929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FFFF00"/>
                </a:solidFill>
              </a:rPr>
              <a:t>Владычная палата представляет собой уникальное для Древней Руси сооружение в стиле кирпичной готики, возведенное при участии немецких мастеров в первой половине XV </a:t>
            </a:r>
            <a:r>
              <a:rPr lang="ru-RU" sz="2000" b="1" i="1" dirty="0" smtClean="0">
                <a:solidFill>
                  <a:srgbClr val="FFFF00"/>
                </a:solidFill>
              </a:rPr>
              <a:t>в. Двухэтажная </a:t>
            </a:r>
            <a:r>
              <a:rPr lang="ru-RU" sz="2000" b="1" i="1" dirty="0">
                <a:solidFill>
                  <a:srgbClr val="FFFF00"/>
                </a:solidFill>
              </a:rPr>
              <a:t>с цокольным ярусом постройка включает верхний парадный зал с отдельным порталом входа на фасаде, нижний служебный этаж и </a:t>
            </a:r>
            <a:r>
              <a:rPr lang="ru-RU" sz="2000" b="1" i="1" dirty="0" smtClean="0">
                <a:solidFill>
                  <a:srgbClr val="FFFF00"/>
                </a:solidFill>
              </a:rPr>
              <a:t>подвал. Фасад </a:t>
            </a:r>
            <a:r>
              <a:rPr lang="ru-RU" sz="2000" b="1" i="1" dirty="0">
                <a:solidFill>
                  <a:srgbClr val="FFFF00"/>
                </a:solidFill>
              </a:rPr>
              <a:t>отделан </a:t>
            </a:r>
            <a:r>
              <a:rPr lang="ru-RU" sz="2000" b="1" i="1" dirty="0" smtClean="0">
                <a:solidFill>
                  <a:srgbClr val="FFFF00"/>
                </a:solidFill>
              </a:rPr>
              <a:t>вимпергами и </a:t>
            </a:r>
            <a:r>
              <a:rPr lang="ru-RU" sz="2000" b="1" i="1" dirty="0">
                <a:solidFill>
                  <a:srgbClr val="FFFF00"/>
                </a:solidFill>
              </a:rPr>
              <a:t>прямоугольными </a:t>
            </a:r>
            <a:r>
              <a:rPr lang="ru-RU" sz="2000" b="1" i="1" dirty="0" smtClean="0">
                <a:solidFill>
                  <a:srgbClr val="FFFF00"/>
                </a:solidFill>
              </a:rPr>
              <a:t>контрфорсами, интерьер </a:t>
            </a:r>
            <a:r>
              <a:rPr lang="ru-RU" sz="2000" b="1" i="1" dirty="0">
                <a:solidFill>
                  <a:srgbClr val="FFFF00"/>
                </a:solidFill>
              </a:rPr>
              <a:t>впечатляет </a:t>
            </a:r>
            <a:r>
              <a:rPr lang="ru-RU" sz="2000" b="1" i="1" dirty="0" smtClean="0">
                <a:solidFill>
                  <a:srgbClr val="FFFF00"/>
                </a:solidFill>
              </a:rPr>
              <a:t>расписным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нервюрным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>
                <a:solidFill>
                  <a:srgbClr val="FFFF00"/>
                </a:solidFill>
              </a:rPr>
              <a:t>«граненым» сводом, </a:t>
            </a:r>
            <a:r>
              <a:rPr lang="ru-RU" sz="2000" b="1" i="1" dirty="0" smtClean="0">
                <a:solidFill>
                  <a:srgbClr val="FFFF00"/>
                </a:solidFill>
              </a:rPr>
              <a:t>давшим </a:t>
            </a:r>
            <a:r>
              <a:rPr lang="ru-RU" sz="2000" b="1" i="1" dirty="0">
                <a:solidFill>
                  <a:srgbClr val="FFFF00"/>
                </a:solidFill>
              </a:rPr>
              <a:t>Палате второе </a:t>
            </a:r>
            <a:r>
              <a:rPr lang="ru-RU" sz="2000" b="1" i="1" dirty="0" smtClean="0">
                <a:solidFill>
                  <a:srgbClr val="FFFF00"/>
                </a:solidFill>
              </a:rPr>
              <a:t>название– </a:t>
            </a:r>
            <a:r>
              <a:rPr lang="ru-RU" sz="2000" b="1" i="1" dirty="0" err="1">
                <a:solidFill>
                  <a:srgbClr val="FFFF00"/>
                </a:solidFill>
              </a:rPr>
              <a:t>Грановитая</a:t>
            </a:r>
            <a:r>
              <a:rPr lang="ru-RU" sz="2000" i="1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666666"/>
                </a:solidFill>
                <a:effectLst/>
                <a:latin typeface="Merriweather"/>
              </a:rPr>
              <a:t/>
            </a:r>
            <a:br>
              <a:rPr lang="ru-RU" dirty="0">
                <a:solidFill>
                  <a:srgbClr val="666666"/>
                </a:solidFill>
                <a:effectLst/>
                <a:latin typeface="Merriweather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60648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Владычная палата</a:t>
            </a:r>
            <a:endParaRPr lang="ru-RU" sz="3200" b="1" i="1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pic>
        <p:nvPicPr>
          <p:cNvPr id="10242" name="Picture 2" descr="C:\Users\Дом\Desktop\dsc_2716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16118"/>
            <a:ext cx="4680520" cy="30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</TotalTime>
  <Words>315</Words>
  <Application>Microsoft Office PowerPoint</Application>
  <PresentationFormat>Экран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Достопримечательности древнерусского города</vt:lpstr>
      <vt:lpstr>Немного истории Новгорода </vt:lpstr>
      <vt:lpstr>Презентация PowerPoint</vt:lpstr>
      <vt:lpstr>5 достопримечательностей Новгорода</vt:lpstr>
      <vt:lpstr>   Софийский собор </vt:lpstr>
      <vt:lpstr>Презентация PowerPoint</vt:lpstr>
      <vt:lpstr>  Кремль</vt:lpstr>
      <vt:lpstr>Презентация PowerPoint</vt:lpstr>
      <vt:lpstr> </vt:lpstr>
      <vt:lpstr>Презентация PowerPoint</vt:lpstr>
      <vt:lpstr> Памятник «Тысячелетие России»</vt:lpstr>
      <vt:lpstr>Презентация PowerPoint</vt:lpstr>
      <vt:lpstr> Часозвоня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древнего русского города</dc:title>
  <dc:creator>Дом</dc:creator>
  <cp:lastModifiedBy>Olga A</cp:lastModifiedBy>
  <cp:revision>13</cp:revision>
  <dcterms:created xsi:type="dcterms:W3CDTF">2020-04-07T13:13:41Z</dcterms:created>
  <dcterms:modified xsi:type="dcterms:W3CDTF">2021-02-28T11:30:54Z</dcterms:modified>
</cp:coreProperties>
</file>